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81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6-d2r90vhe3tpg8rchuqgg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0" y="0"/>
            <a:ext cx="12213590" cy="68605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05" y="1517015"/>
            <a:ext cx="1138999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 WHAT WE ARE DOIONG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-A Guide to understand what you need and what you want.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655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8655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45515" y="3824605"/>
            <a:ext cx="191897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TeamLancealot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833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5833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663315" y="3824605"/>
            <a:ext cx="191897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Your Visual Style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55321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5321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76847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7413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7413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58939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11" name="Text 9"/>
          <p:cNvSpPr/>
          <p:nvPr/>
        </p:nvSpPr>
        <p:spPr>
          <a:xfrm>
            <a:off x="1787525" y="2379345"/>
            <a:ext cx="389191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Preferences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68475" y="3155315"/>
            <a:ext cx="3893185" cy="1706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4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Indicate whether you prefer a minimal, modern, elegant, or vibrant design style. Your choice will guide the overall aesthetic and emotional impact of the website.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08445" y="2379345"/>
            <a:ext cx="389191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Branding Elements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89395" y="3155315"/>
            <a:ext cx="3893185" cy="1706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4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any specific colors, typography, or existing brand assets you would like to integrate. Consistent branding ensures a cohesive and recognizable online presence.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Brand Assets &amp; Inspiration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16000" y="1473200"/>
            <a:ext cx="334361" cy="335280"/>
          </a:xfrm>
          <a:prstGeom prst="chevron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1016000" y="14732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342674" y="1473200"/>
            <a:ext cx="334361" cy="335280"/>
          </a:xfrm>
          <a:prstGeom prst="chevron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342674" y="14732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7939" y="3319145"/>
            <a:ext cx="5479562" cy="2712720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07939" y="3319145"/>
            <a:ext cx="5479562" cy="2712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8805" y="3303905"/>
            <a:ext cx="5497830" cy="640080"/>
          </a:xfrm>
          <a:prstGeom prst="round2Same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98805" y="3303905"/>
            <a:ext cx="5497830" cy="64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70538" y="3298825"/>
            <a:ext cx="5280933" cy="2712720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70538" y="3298825"/>
            <a:ext cx="5280933" cy="2712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61735" y="3283585"/>
            <a:ext cx="5298539" cy="640080"/>
          </a:xfrm>
          <a:prstGeom prst="round2Same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6261735" y="3283585"/>
            <a:ext cx="5298539" cy="64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814195" y="914400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62125" y="1441450"/>
            <a:ext cx="8750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Brand Assets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16000" y="1960880"/>
            <a:ext cx="9794240" cy="71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any existing logo files, color palette codes, and typography names to ensure seamless integration into the website design.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29435" y="3424555"/>
            <a:ext cx="5037331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Inspiration Links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9330" y="3989705"/>
            <a:ext cx="5017541" cy="11707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links to websites you admire or dislike, noting specific elements such as layout, animation, or copy voice. These references will serve as benchmarks for our design team.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84005" y="3404235"/>
            <a:ext cx="4854732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Emotional Impact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93541" y="3969385"/>
            <a:ext cx="4835660" cy="11707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Describe the emotional impact you want your website to convey. Adjectives like 'trustworthy,' 'innovative,' or 'approachable' can guide our creative approach.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732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&amp; Features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5690" y="707390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 Essential Pages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5-d2r90v9e3tpg8rchuqc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6435" y="1367155"/>
            <a:ext cx="4297680" cy="42976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5690" y="1915795"/>
            <a:ext cx="508508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Pages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11250" y="2882265"/>
            <a:ext cx="5109845" cy="1981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the essential pages you need, such as Home, About, Services, Portfolio, Contact, and Blog. Prioritize them and suggest any unique titles or merging ideas to streamline navigation.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i0.jpg"/>
          <p:cNvPicPr>
            <a:picLocks noChangeAspect="1"/>
          </p:cNvPicPr>
          <p:nvPr/>
        </p:nvPicPr>
        <p:blipFill>
          <a:blip r:embed="rId3"/>
          <a:srcRect r="9714" b="38168"/>
          <a:stretch/>
        </p:blipFill>
        <p:spPr>
          <a:xfrm>
            <a:off x="5429250" y="1174750"/>
            <a:ext cx="6765290" cy="2349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332105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Specify Functional Requirements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V="1">
            <a:off x="-12700" y="1188720"/>
            <a:ext cx="12204700" cy="236283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59000">
                <a:srgbClr val="2F82F3"/>
              </a:gs>
              <a:gs pos="100000">
                <a:srgbClr val="1552E8">
                  <a:alpha val="15000"/>
                </a:srgbClr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-12700" y="1188720"/>
            <a:ext cx="12204700" cy="23628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72160" y="1636395"/>
            <a:ext cx="3249253" cy="4178935"/>
          </a:xfrm>
          <a:prstGeom prst="round2DiagRect">
            <a:avLst>
              <a:gd name="adj1" fmla="val 7758"/>
              <a:gd name="adj2" fmla="val 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2160" y="1636395"/>
            <a:ext cx="3249253" cy="41789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015" y="3916680"/>
            <a:ext cx="3600000" cy="283845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9-02-14:36:45-d2r90v9e3tpg8rchuq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320" y="3916680"/>
            <a:ext cx="3600000" cy="2838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09462" y="1937385"/>
            <a:ext cx="2844654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Booking System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009462" y="2700655"/>
            <a:ext cx="2766041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you require a booking system, specify the types of appointments, availability settings, and integration with your calendar.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239895" y="1532890"/>
            <a:ext cx="652399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Inquiry Form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4231005" y="1976120"/>
            <a:ext cx="7204075" cy="5853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 the fields and functionality needed for an inquiry form, such as contact information, message area, and submission confirmation.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336415" y="3649345"/>
            <a:ext cx="33616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Gallery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398010" y="4145915"/>
            <a:ext cx="3267710" cy="11255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an image gallery, specify the types of images, categories, and any desired features like lightbox viewing or sorting options.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300085" y="3616960"/>
            <a:ext cx="336169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Testimonials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361680" y="4145915"/>
            <a:ext cx="3267710" cy="1406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testimonials are needed, indicate how they should be displayed, whether static or in a slider, and if client logos or photos should be included.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732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Choices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Site Structure &amp; Device Focus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5400000">
            <a:off x="81597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 rot="5400000">
            <a:off x="81597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3124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3124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01739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1739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5400000">
            <a:off x="4349115" y="203771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 rot="5400000">
            <a:off x="4349115" y="203771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64380" y="137922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64380" y="137922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0535" y="538734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550535" y="538734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5400000">
            <a:off x="788225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 rot="5400000">
            <a:off x="788225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97520" y="1775460"/>
            <a:ext cx="3023870" cy="7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9752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08367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08367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64920" y="1833880"/>
            <a:ext cx="255651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Site Structure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36015" y="2593340"/>
            <a:ext cx="2814320" cy="1371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between a single-page scroll or multi-page navigation based on your content and user experience preferences.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798060" y="1437640"/>
            <a:ext cx="255651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 Optimization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69155" y="2197100"/>
            <a:ext cx="2814320" cy="1651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Confirm if mobile-first optimization is a priority, ensuring the website is responsive and provides a seamless experience on all devices.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31200" y="1833880"/>
            <a:ext cx="255651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Accessibility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295" y="2593340"/>
            <a:ext cx="2814320" cy="1371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Specify any accessibility standards you require to ensure the website is inclusive and meets regulatory guidelines.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Domain, Hosting &amp; Support Needs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682355" y="-13970"/>
            <a:ext cx="3520440" cy="687197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08355" y="183388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08355" y="183388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46480" y="205486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46480" y="205486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8355" y="407924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08355" y="407924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6480" y="4300220"/>
            <a:ext cx="1325880" cy="13258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6480" y="430022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3010" y="2317115"/>
            <a:ext cx="97218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630805" y="2112010"/>
            <a:ext cx="67792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 Assistance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630805" y="2463800"/>
            <a:ext cx="6779260" cy="5802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Indicate if you need help purchasing a domain name. We can guide you through the process and ensure it aligns with your brand.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23010" y="4562475"/>
            <a:ext cx="97218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630805" y="4357370"/>
            <a:ext cx="677926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Hosting Setup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630805" y="4709160"/>
            <a:ext cx="6779260" cy="8703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Let us know if you require assistance with hosting setup, including server configuration and email integration. We can also arrange ongoing maintenance and support.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861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 &amp; Budget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Launch Date &amp; Milestones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813425" y="211074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BCD0F7">
                  <a:alpha val="0"/>
                </a:srgbClr>
              </a:gs>
              <a:gs pos="20000">
                <a:srgbClr val="BCD0F7">
                  <a:alpha val="0"/>
                </a:srgbClr>
              </a:gs>
              <a:gs pos="100000">
                <a:srgbClr val="BCD0F7">
                  <a:alpha val="40000"/>
                </a:srgbClr>
              </a:gs>
            </a:gsLst>
            <a:lin ang="108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28575">
            <a:gradFill flip="none" rotWithShape="1">
              <a:gsLst>
                <a:gs pos="0">
                  <a:srgbClr val="BCD0F7">
                    <a:alpha val="0"/>
                  </a:srgbClr>
                </a:gs>
                <a:gs pos="30000">
                  <a:srgbClr val="BCD0F7">
                    <a:alpha val="0"/>
                  </a:srgbClr>
                </a:gs>
                <a:gs pos="100000">
                  <a:srgbClr val="91B1F1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15670" y="168211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flip="none" rotWithShape="1">
            <a:gsLst>
              <a:gs pos="0">
                <a:srgbClr val="92D1FE">
                  <a:alpha val="0"/>
                </a:srgbClr>
              </a:gs>
              <a:gs pos="20000">
                <a:srgbClr val="92D1FE">
                  <a:alpha val="0"/>
                </a:srgbClr>
              </a:gs>
              <a:gs pos="100000">
                <a:srgbClr val="92D1FE">
                  <a:alpha val="40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19050">
            <a:gradFill flip="none" rotWithShape="1">
              <a:gsLst>
                <a:gs pos="0">
                  <a:srgbClr val="92D1FE">
                    <a:alpha val="0"/>
                  </a:srgbClr>
                </a:gs>
                <a:gs pos="30000">
                  <a:srgbClr val="92D1FE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49B2FE"/>
          </a:solidFill>
          <a:ln/>
        </p:spPr>
      </p:sp>
      <p:sp>
        <p:nvSpPr>
          <p:cNvPr id="14" name="Text 12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Ideal Launch Date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your ideal go-live date and any immovable events driving the schedule. This will help us plan the project timeline effectively.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2A76EA"/>
          </a:solidFill>
          <a:ln/>
        </p:spPr>
      </p:sp>
      <p:sp>
        <p:nvSpPr>
          <p:cNvPr id="18" name="Text 16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Checkpoint Meetings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95160" y="3017520"/>
            <a:ext cx="4233600" cy="13976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List preferred checkpoint meetings for wireframes, design drafts, beta testing, and content upload to ensure a smooth and accountable project flow.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/>
          <p:cNvPicPr>
            <a:picLocks noChangeAspect="1"/>
          </p:cNvPicPr>
          <p:nvPr/>
        </p:nvPicPr>
        <p:blipFill>
          <a:blip r:embed="rId3"/>
          <a:srcRect l="3322" r="3322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504315" y="231457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 flipH="1">
            <a:off x="1504315" y="29362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04315" y="35579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H="1">
            <a:off x="1504315" y="417957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flipH="1">
            <a:off x="1504315" y="480123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504315" y="542290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6095" y="2257425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572895" y="2312670"/>
            <a:ext cx="97682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Welcome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6095" y="2879090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572895" y="2934335"/>
            <a:ext cx="98571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Purpose &amp; Audience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6095" y="3500755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572895" y="3556000"/>
            <a:ext cx="97682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Direction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6095" y="4122420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572895" y="4177665"/>
            <a:ext cx="98571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 &amp; Features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6095" y="4744085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572895" y="4799330"/>
            <a:ext cx="97682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Choices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6095" y="5365750"/>
            <a:ext cx="1041400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572895" y="5427345"/>
            <a:ext cx="98571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 &amp; Budget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Disclose Budget Parameters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-13970" y="5420360"/>
            <a:ext cx="12206605" cy="1463040"/>
          </a:xfrm>
          <a:prstGeom prst="round2Same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-13970" y="5420360"/>
            <a:ext cx="12206605" cy="1463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9145" y="2067560"/>
            <a:ext cx="10796905" cy="3733800"/>
          </a:xfrm>
          <a:prstGeom prst="roundRect">
            <a:avLst>
              <a:gd name="adj" fmla="val 6531"/>
            </a:avLst>
          </a:prstGeom>
          <a:solidFill>
            <a:srgbClr val="FFFFFF">
              <a:alpha val="94118"/>
            </a:srgbClr>
          </a:solidFill>
          <a:ln w="19050">
            <a:gradFill flip="none" rotWithShape="1">
              <a:gsLst>
                <a:gs pos="0">
                  <a:srgbClr val="49B2FE"/>
                </a:gs>
                <a:gs pos="100000">
                  <a:srgbClr val="95D7F9"/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9145" y="2067560"/>
            <a:ext cx="10796905" cy="3733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82040" y="2551430"/>
            <a:ext cx="973709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Budget Range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2040" y="3413760"/>
            <a:ext cx="9906000" cy="12915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 your budget range or upper limit, noting any flexibility for phased enhancements. Transparent financial boundaries help us propose the best solutions.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hg.jpg"/>
          <p:cNvPicPr>
            <a:picLocks noChangeAspect="1"/>
          </p:cNvPicPr>
          <p:nvPr/>
        </p:nvPicPr>
        <p:blipFill>
          <a:blip r:embed="rId3"/>
          <a:srcRect l="3239" r="3239"/>
          <a:stretch/>
        </p:blipFill>
        <p:spPr>
          <a:xfrm>
            <a:off x="0" y="0"/>
            <a:ext cx="12192000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233" y="189484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204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9204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0443" y="4650105"/>
            <a:ext cx="191897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Lancealot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382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6382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18243" y="4650105"/>
            <a:ext cx="191897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732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Welcome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7-d2r90vpe3tpg8rchuqi0.jpg"/>
          <p:cNvPicPr>
            <a:picLocks noChangeAspect="1"/>
          </p:cNvPicPr>
          <p:nvPr/>
        </p:nvPicPr>
        <p:blipFill>
          <a:blip r:embed="rId3"/>
          <a:srcRect l="44049" r="21872"/>
          <a:stretch/>
        </p:blipFill>
        <p:spPr>
          <a:xfrm>
            <a:off x="0" y="0"/>
            <a:ext cx="4723765" cy="686054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06400" y="1508760"/>
            <a:ext cx="3535680" cy="455676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06400" y="1508760"/>
            <a:ext cx="3535680" cy="455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25120" y="319405"/>
            <a:ext cx="4144010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Choosing Lancealot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68325" y="2587625"/>
            <a:ext cx="3178810" cy="0"/>
          </a:xfrm>
          <a:prstGeom prst="line">
            <a:avLst/>
          </a:prstGeom>
          <a:noFill/>
          <a:ln w="31750">
            <a:solidFill>
              <a:srgbClr val="49B2FE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68325" y="2498725"/>
            <a:ext cx="3178810" cy="0"/>
          </a:xfrm>
          <a:prstGeom prst="line">
            <a:avLst/>
          </a:prstGeom>
          <a:noFill/>
          <a:ln w="12700">
            <a:solidFill>
              <a:srgbClr val="49B2FE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000625" y="123380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00625" y="123380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5269230" y="1395095"/>
            <a:ext cx="271145" cy="252730"/>
          </a:xfrm>
          <a:prstGeom prst="triangle">
            <a:avLst/>
          </a:prstGeom>
          <a:solidFill>
            <a:srgbClr val="018EF4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5269230" y="1395095"/>
            <a:ext cx="271145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00625" y="370776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00625" y="370776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rot="5400000">
            <a:off x="5269230" y="3869055"/>
            <a:ext cx="271145" cy="252730"/>
          </a:xfrm>
          <a:prstGeom prst="triangle">
            <a:avLst/>
          </a:prstGeom>
          <a:solidFill>
            <a:srgbClr val="018EF4"/>
          </a:solidFill>
          <a:ln/>
        </p:spPr>
      </p:sp>
      <p:sp>
        <p:nvSpPr>
          <p:cNvPr id="17" name="Text 14"/>
          <p:cNvSpPr/>
          <p:nvPr/>
        </p:nvSpPr>
        <p:spPr>
          <a:xfrm rot="5400000">
            <a:off x="5269230" y="3869055"/>
            <a:ext cx="271145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8325" y="1746250"/>
            <a:ext cx="317881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Gratitude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68960" y="2661920"/>
            <a:ext cx="3182620" cy="2389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4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are honored that you have chosen Lancealot to design and develop your website. Your trust in our capabilities means a great deal to us, and we are excited to embark on this journey together.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586095" y="1362710"/>
            <a:ext cx="547560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Commitment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163185" y="1706245"/>
            <a:ext cx="5905500" cy="11945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4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team is committed to creating a professional online presence that not only meets but exceeds your expectations. We aim to reflect your vision, personality, and business needs in every aspect of the website.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586095" y="3836670"/>
            <a:ext cx="547560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163185" y="4180205"/>
            <a:ext cx="5905500" cy="895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4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brief is designed to facilitate a collaborative process. Your input is crucial in helping us understand your preferences and requirements, ensuring a seamless and successful project.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to Use This Brief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692275" y="1971040"/>
            <a:ext cx="9264015" cy="3397885"/>
          </a:xfrm>
          <a:prstGeom prst="roundRect">
            <a:avLst>
              <a:gd name="adj" fmla="val 10344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92275" y="1971040"/>
            <a:ext cx="9264015" cy="3397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00760" y="1432560"/>
            <a:ext cx="4312285" cy="4312285"/>
          </a:xfrm>
          <a:prstGeom prst="ellipse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00760" y="1432560"/>
            <a:ext cx="4312285" cy="4312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49095" y="2257425"/>
            <a:ext cx="30156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Guided Questionnaire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49095" y="2929255"/>
            <a:ext cx="3015615" cy="17406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brief is structured as a guided questionnaire to help us gather essential information about your preferences and requirements. It is designed to be comprehensive yet straightforward.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33085" y="2340293"/>
            <a:ext cx="464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Input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33085" y="2951480"/>
            <a:ext cx="4888865" cy="21395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invite you to review each section carefully and provide concise answers. Your detailed input will enable us to create a tailored website strategy and design proposal that aligns perfectly with your vision.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732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Purpose &amp; Audience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 Your Website's Primary Goal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6200000">
            <a:off x="4203700" y="4478020"/>
            <a:ext cx="960120" cy="2636520"/>
          </a:xfrm>
          <a:prstGeom prst="roundRect">
            <a:avLst/>
          </a:prstGeom>
          <a:solidFill>
            <a:srgbClr val="015FA3"/>
          </a:solidFill>
          <a:ln/>
        </p:spPr>
      </p:sp>
      <p:sp>
        <p:nvSpPr>
          <p:cNvPr id="6" name="Text 4"/>
          <p:cNvSpPr/>
          <p:nvPr/>
        </p:nvSpPr>
        <p:spPr>
          <a:xfrm rot="16200000">
            <a:off x="4203700" y="4478020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rot="16200000">
            <a:off x="7007860" y="4488180"/>
            <a:ext cx="960120" cy="2636520"/>
          </a:xfrm>
          <a:prstGeom prst="roundRect">
            <a:avLst/>
          </a:prstGeom>
          <a:solidFill>
            <a:srgbClr val="015FA3"/>
          </a:solidFill>
          <a:ln/>
        </p:spPr>
      </p:sp>
      <p:sp>
        <p:nvSpPr>
          <p:cNvPr id="8" name="Text 6"/>
          <p:cNvSpPr/>
          <p:nvPr/>
        </p:nvSpPr>
        <p:spPr>
          <a:xfrm rot="16200000">
            <a:off x="7007860" y="4488180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16200000">
            <a:off x="1118129" y="4466590"/>
            <a:ext cx="1013096" cy="2636520"/>
          </a:xfrm>
          <a:prstGeom prst="roundRect">
            <a:avLst/>
          </a:prstGeom>
          <a:solidFill>
            <a:srgbClr val="015FA3"/>
          </a:solidFill>
          <a:ln/>
        </p:spPr>
      </p:sp>
      <p:sp>
        <p:nvSpPr>
          <p:cNvPr id="10" name="Text 8"/>
          <p:cNvSpPr/>
          <p:nvPr/>
        </p:nvSpPr>
        <p:spPr>
          <a:xfrm rot="16200000">
            <a:off x="1118129" y="4466590"/>
            <a:ext cx="1013096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46411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246411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V="1">
            <a:off x="246411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246411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205293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3205293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V="1">
            <a:off x="3205293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3205293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64175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164175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V="1">
            <a:off x="6164175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164175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rot="16200000">
            <a:off x="9983385" y="4455160"/>
            <a:ext cx="1013096" cy="2636520"/>
          </a:xfrm>
          <a:prstGeom prst="roundRect">
            <a:avLst/>
          </a:prstGeom>
          <a:solidFill>
            <a:srgbClr val="015FA3"/>
          </a:solidFill>
          <a:ln/>
        </p:spPr>
      </p:sp>
      <p:sp>
        <p:nvSpPr>
          <p:cNvPr id="24" name="Text 22"/>
          <p:cNvSpPr/>
          <p:nvPr/>
        </p:nvSpPr>
        <p:spPr>
          <a:xfrm rot="16200000">
            <a:off x="9983385" y="4455160"/>
            <a:ext cx="1013096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123058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9123058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V="1">
            <a:off x="9123058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9123058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98674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298674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257556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3257556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16438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216438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175320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9175320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72213" y="1153795"/>
            <a:ext cx="2256684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Portfolio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76903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your primary goal is to showcase your work or projects, a portfolio website will highlight your skills and achievements, making it easy for visitors to see your capabilities.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431095" y="1153795"/>
            <a:ext cx="2256684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Showcase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3435786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business showcase website focuses on presenting your company, its services, and its unique value proposition to attract clients and build credibility.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89978" y="1153795"/>
            <a:ext cx="2256684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Online Store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94668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online store requires a user-friendly e-commerce platform with secure transactions, product listings, and a seamless shopping experience to drive sales.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348860" y="1153795"/>
            <a:ext cx="2256684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Branding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353550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personal branding, the website should convey your professional identity, values, and expertise, positioning you as a thought leader in your field.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1300480"/>
            <a:ext cx="12185650" cy="2438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Identify Your Target Visitors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flip="none" rotWithShape="1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14755" y="3924935"/>
            <a:ext cx="9816465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Audience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7130" y="4477385"/>
            <a:ext cx="9864090" cy="11888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Understanding your main audience segments-such as clients, recruiters, students, or the general public-will help us tailor the website's tone, imagery, and features to resonate with them effectively.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/>
          <p:cNvPicPr>
            <a:picLocks noChangeAspect="1"/>
          </p:cNvPicPr>
          <p:nvPr/>
        </p:nvPicPr>
        <p:blipFill>
          <a:blip r:embed="rId3"/>
          <a:srcRect l="3583" r="3583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732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Direction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52E8"/>
      </a:accent1>
      <a:accent2>
        <a:srgbClr val="49B2FE"/>
      </a:accent2>
      <a:accent3>
        <a:srgbClr val="95D7F9"/>
      </a:accent3>
      <a:accent4>
        <a:srgbClr val="91B1F1"/>
      </a:accent4>
      <a:accent5>
        <a:srgbClr val="4882F4"/>
      </a:accent5>
      <a:accent6>
        <a:srgbClr val="DBD8F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Widescreen</PresentationFormat>
  <Paragraphs>126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Vishaka Website Discovery Brief</dc:title>
  <dc:subject>Vishaka Website Discovery Brief</dc:subject>
  <dc:creator>Kimi</dc:creator>
  <cp:lastModifiedBy>NAVEEN KUMAR</cp:lastModifiedBy>
  <cp:revision>2</cp:revision>
  <dcterms:created xsi:type="dcterms:W3CDTF">2025-10-04T07:43:52Z</dcterms:created>
  <dcterms:modified xsi:type="dcterms:W3CDTF">2025-10-04T07:47:02Z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{"Label":"Vishaka Website Discovery Brief","ContentProducer":"001191110108MACG2KBH8F10000","ProduceID":"d3gcq3emu6s4n9n6u4t0","ReservedCode1":"","ContentPropagator":"001191110108MACG2KBH8F20000","PropagateID":"d3gcq3emu6s4n9n6u4t0","ReservedCode2":""}</vt:lpwstr>
  </property>
</Properties>
</file>